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86" r:id="rId2"/>
    <p:sldId id="354" r:id="rId3"/>
    <p:sldId id="404" r:id="rId4"/>
    <p:sldId id="405" r:id="rId5"/>
    <p:sldId id="406" r:id="rId6"/>
    <p:sldId id="407" r:id="rId7"/>
    <p:sldId id="408" r:id="rId8"/>
    <p:sldId id="409" r:id="rId9"/>
    <p:sldId id="411" r:id="rId10"/>
    <p:sldId id="453" r:id="rId11"/>
    <p:sldId id="413" r:id="rId12"/>
    <p:sldId id="410" r:id="rId13"/>
    <p:sldId id="384" r:id="rId14"/>
    <p:sldId id="399" r:id="rId15"/>
    <p:sldId id="400" r:id="rId16"/>
    <p:sldId id="401" r:id="rId17"/>
    <p:sldId id="385" r:id="rId18"/>
    <p:sldId id="447" r:id="rId19"/>
    <p:sldId id="451" r:id="rId20"/>
    <p:sldId id="387" r:id="rId21"/>
    <p:sldId id="388" r:id="rId22"/>
    <p:sldId id="452" r:id="rId23"/>
    <p:sldId id="356" r:id="rId24"/>
    <p:sldId id="357" r:id="rId25"/>
    <p:sldId id="433" r:id="rId26"/>
    <p:sldId id="445" r:id="rId27"/>
    <p:sldId id="434" r:id="rId28"/>
    <p:sldId id="436" r:id="rId29"/>
    <p:sldId id="421" r:id="rId30"/>
    <p:sldId id="435" r:id="rId31"/>
    <p:sldId id="422" r:id="rId32"/>
    <p:sldId id="416" r:id="rId33"/>
    <p:sldId id="420" r:id="rId34"/>
    <p:sldId id="437" r:id="rId35"/>
    <p:sldId id="43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3874" autoAdjust="0"/>
  </p:normalViewPr>
  <p:slideViewPr>
    <p:cSldViewPr snapToGrid="0">
      <p:cViewPr varScale="1">
        <p:scale>
          <a:sx n="80" d="100"/>
          <a:sy n="80" d="100"/>
        </p:scale>
        <p:origin x="5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1C1B8-924D-4454-BB82-4E594BC704F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5C0ED-CF46-4C6C-B110-BCD7B6BBD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93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918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41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8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609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5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75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35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0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59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67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251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45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91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566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6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6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17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435B87-683D-4B55-82DB-EC929E3FDC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7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0CD2-12F0-4156-B1C9-D322654AF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AE2AE-6BCA-4C2D-983C-BCB55E3641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2CBF0-BF47-42D8-B947-D931DA8F1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650E2-9076-4D68-BCFE-B4BB9D380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F6192-590A-4479-8BB4-5B0FC8C2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435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A0D8B-74F1-4DD8-A9D7-12F95D38B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82291-E17D-4602-BE41-D7F99628C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0C12-78EF-400C-8348-AF5428342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CFD83-0DD8-495F-95C5-95C0E1B7F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5055D-4C41-4EE4-910E-23A6F703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02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C1848-5ADB-4735-9559-6DC019E22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DE0C7-AC02-48AE-AF47-E359809EB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B2EF0-2F2A-4677-9932-63072B7C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DC07D-0250-4E05-9F8C-91D807AE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4745D-A41C-4236-ADE3-8A2DF868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7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E711A-5F8E-4BF2-97E8-40635752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78DB6-3223-40B4-9B98-AA1ABBAE5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35A03-2667-4ECF-B0D1-B8B691BA9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CF069-6398-4376-84BD-C61506B2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EF069-7AB0-4BAF-B3DC-90D8AC99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4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E9BC-F4CB-4340-B72C-ACE36DA97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B2309-1BE4-4151-8305-3D0A67DA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661DE-A603-4318-ADDE-1F56D121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66002-C929-4F53-883D-C2FFF8D2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64BF0-FBA9-4447-88E0-87E27BFA1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3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4FFA-3BF1-4D81-8E47-53E74357F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87883-28F0-4BCC-A85B-05C0A7B4CA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67B94-6439-4119-ADB4-5E4D0C8EA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2273-61FF-45CD-9539-86CB134FE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7A0CE-FD5A-4F02-9D14-5BFA6EBA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E83C8-FD4A-45F1-ABB5-7EC1CA44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2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CC75-B8AA-4EFA-96ED-8366D8FCB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073FD-347F-4E91-8105-597BB68E7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506BE-FA57-4963-A59D-5B35C963E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54A2C8-DF0D-4FD9-92C1-C62E7AF05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84BCCA-4AAF-4CC7-BDB4-4B83A065D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2B5883-D1AC-4CED-9BB7-2C4F7462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658BE-2A2F-4C5E-BD62-E3A5938D9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69C5FF-5BA6-4CA3-983B-15CDEEA1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1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014D-5B82-483F-B9AB-709C4D6BC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51C0E-1DDC-469C-95CF-CB3B1F46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610C9A-C5DE-422F-B51D-0B29A0EF6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2972A-77C1-4D99-B488-9341D370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16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F229F1-0141-442F-8D5A-997E5E3D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E04AD0-827D-42F0-8135-F870CD93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1369A-15A6-436C-A043-96CA1C059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06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2A96-A88B-41C6-B81E-A73E654F7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27A46-7950-4BC3-B1DD-82D4D479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5D085-A940-4C2B-8951-122917AE6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D2156-7247-4383-9A9F-B9537F021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0D3CC-30F2-481F-9A91-0CCF816E5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FEDAE0-521A-4E4D-AA3B-747AC6BA0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8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8188-D46F-4A18-995B-C10099B7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9926B-7D40-4B53-9119-A908182D9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2C302-240A-4682-940C-7D9CDF50F4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A273FB-261C-44EB-9217-E1F07DE5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648D0-8168-4A7B-8E71-5125943B4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CCC55-DA37-4A69-9DB8-03FD6086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0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E50F36-1322-4AA7-9FFE-36BD25C0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9C978C-EFA4-47CD-8B10-3383D601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46C71-968C-4AC9-B169-B87B4A08EE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283FC-A51D-4745-8853-800353FE4FA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45774-5FE7-4CDE-A175-3F0603E2B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06E27-C28D-448B-B6DE-F0B30517A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3BB53-D524-42A6-BEDE-E6260650A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7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"/><Relationship Id="rId5" Type="http://schemas.microsoft.com/office/2007/relationships/hdphoto" Target="../media/hdphoto5.wdp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"/><Relationship Id="rId5" Type="http://schemas.microsoft.com/office/2007/relationships/hdphoto" Target="../media/hdphoto7.wdp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61.png"/><Relationship Id="rId4" Type="http://schemas.microsoft.com/office/2007/relationships/hdphoto" Target="../media/hdphoto8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0.wdp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microsoft.com/office/2007/relationships/hdphoto" Target="../media/hdphoto11.wdp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12.wdp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microsoft.com/office/2007/relationships/hdphoto" Target="../media/hdphoto13.wdp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3" y="1722871"/>
            <a:ext cx="10985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Blind Test Healthy vs Breast Cancer Plasma Samples based on Exosome count using </a:t>
            </a:r>
            <a:r>
              <a:rPr lang="en-US" sz="4000" dirty="0"/>
              <a:t>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072E15-2BF0-4BBA-BA02-68992CD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Unblinding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D774D0-10E7-46C5-BE09-3830F4BE3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357148"/>
              </p:ext>
            </p:extLst>
          </p:nvPr>
        </p:nvGraphicFramePr>
        <p:xfrm>
          <a:off x="427494" y="2633472"/>
          <a:ext cx="11333967" cy="3586360"/>
        </p:xfrm>
        <a:graphic>
          <a:graphicData uri="http://schemas.openxmlformats.org/drawingml/2006/table">
            <a:tbl>
              <a:tblPr/>
              <a:tblGrid>
                <a:gridCol w="1090077">
                  <a:extLst>
                    <a:ext uri="{9D8B030D-6E8A-4147-A177-3AD203B41FA5}">
                      <a16:colId xmlns:a16="http://schemas.microsoft.com/office/drawing/2014/main" val="1779698225"/>
                    </a:ext>
                  </a:extLst>
                </a:gridCol>
                <a:gridCol w="1447759">
                  <a:extLst>
                    <a:ext uri="{9D8B030D-6E8A-4147-A177-3AD203B41FA5}">
                      <a16:colId xmlns:a16="http://schemas.microsoft.com/office/drawing/2014/main" val="2395822994"/>
                    </a:ext>
                  </a:extLst>
                </a:gridCol>
                <a:gridCol w="1090077">
                  <a:extLst>
                    <a:ext uri="{9D8B030D-6E8A-4147-A177-3AD203B41FA5}">
                      <a16:colId xmlns:a16="http://schemas.microsoft.com/office/drawing/2014/main" val="4173219272"/>
                    </a:ext>
                  </a:extLst>
                </a:gridCol>
                <a:gridCol w="1090077">
                  <a:extLst>
                    <a:ext uri="{9D8B030D-6E8A-4147-A177-3AD203B41FA5}">
                      <a16:colId xmlns:a16="http://schemas.microsoft.com/office/drawing/2014/main" val="2117635351"/>
                    </a:ext>
                  </a:extLst>
                </a:gridCol>
                <a:gridCol w="1130388">
                  <a:extLst>
                    <a:ext uri="{9D8B030D-6E8A-4147-A177-3AD203B41FA5}">
                      <a16:colId xmlns:a16="http://schemas.microsoft.com/office/drawing/2014/main" val="4266137087"/>
                    </a:ext>
                  </a:extLst>
                </a:gridCol>
                <a:gridCol w="1357488">
                  <a:extLst>
                    <a:ext uri="{9D8B030D-6E8A-4147-A177-3AD203B41FA5}">
                      <a16:colId xmlns:a16="http://schemas.microsoft.com/office/drawing/2014/main" val="2404179665"/>
                    </a:ext>
                  </a:extLst>
                </a:gridCol>
                <a:gridCol w="1612406">
                  <a:extLst>
                    <a:ext uri="{9D8B030D-6E8A-4147-A177-3AD203B41FA5}">
                      <a16:colId xmlns:a16="http://schemas.microsoft.com/office/drawing/2014/main" val="3217114104"/>
                    </a:ext>
                  </a:extLst>
                </a:gridCol>
                <a:gridCol w="1425618">
                  <a:extLst>
                    <a:ext uri="{9D8B030D-6E8A-4147-A177-3AD203B41FA5}">
                      <a16:colId xmlns:a16="http://schemas.microsoft.com/office/drawing/2014/main" val="1201698734"/>
                    </a:ext>
                  </a:extLst>
                </a:gridCol>
                <a:gridCol w="1090077">
                  <a:extLst>
                    <a:ext uri="{9D8B030D-6E8A-4147-A177-3AD203B41FA5}">
                      <a16:colId xmlns:a16="http://schemas.microsoft.com/office/drawing/2014/main" val="915998427"/>
                    </a:ext>
                  </a:extLst>
                </a:gridCol>
              </a:tblGrid>
              <a:tr h="52868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Before wash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512" marR="163512" marT="81756" marB="817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Wash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63512" marR="163512" marT="81756" marB="8175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735170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particles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 like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Retained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MIR-21 (%)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state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391114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49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4505821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29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297105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362-7A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81598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938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362-8A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69360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34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400805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21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836232"/>
                  </a:ext>
                </a:extLst>
              </a:tr>
              <a:tr h="382209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  <a:endParaRPr lang="en-US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20</a:t>
                      </a:r>
                      <a:endParaRPr lang="en-US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7032" marR="17032" marT="1703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701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81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Blinded Prostate Plasma Samples (Set 0514)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187025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85ACC4DD-8E18-4672-9D3E-D5BBE129E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6000"/>
                    </a14:imgEffect>
                    <a14:imgEffect>
                      <a14:brightnessContrast brigh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7" y="2350459"/>
            <a:ext cx="3398438" cy="3433777"/>
          </a:xfrm>
          <a:prstGeom prst="rect">
            <a:avLst/>
          </a:prstGeom>
        </p:spPr>
      </p:pic>
      <p:pic>
        <p:nvPicPr>
          <p:cNvPr id="10" name="Picture 9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FA41C11-5CBD-4919-B4AF-BEB0CCC23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"/>
                    </a14:imgEffect>
                    <a14:imgEffect>
                      <a14:brightnessContrast brigh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50458"/>
            <a:ext cx="3398439" cy="34337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61077" y="1682817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 (Ex: 34 ; Large: 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lower CI Healthy (27-34)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DBB553-FB9F-40A7-A7FE-A942EF64AA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23" t="16550" r="59451" b="10415"/>
          <a:stretch/>
        </p:blipFill>
        <p:spPr>
          <a:xfrm>
            <a:off x="343161" y="2329148"/>
            <a:ext cx="4113912" cy="35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16E8-957E-460A-A39C-33422980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139 (Prediction: Healthy)</a:t>
            </a:r>
          </a:p>
        </p:txBody>
      </p:sp>
      <p:pic>
        <p:nvPicPr>
          <p:cNvPr id="7" name="Picture 6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6ECEA599-7587-45B6-825D-505A137B3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444" y="1825625"/>
            <a:ext cx="3905704" cy="391403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1E596D5-EF82-44F0-AA3C-F374EE51D2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1" r="28977"/>
          <a:stretch/>
        </p:blipFill>
        <p:spPr>
          <a:xfrm>
            <a:off x="60852" y="1825625"/>
            <a:ext cx="3713018" cy="3811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5B03F-80C8-423B-9C32-E8E63E234C39}"/>
              </a:ext>
            </a:extLst>
          </p:cNvPr>
          <p:cNvSpPr txBox="1"/>
          <p:nvPr/>
        </p:nvSpPr>
        <p:spPr>
          <a:xfrm>
            <a:off x="471055" y="6015289"/>
            <a:ext cx="46745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7533CF-EA3F-4E00-9ECF-1C50B8AAD239}"/>
              </a:ext>
            </a:extLst>
          </p:cNvPr>
          <p:cNvSpPr txBox="1"/>
          <p:nvPr/>
        </p:nvSpPr>
        <p:spPr>
          <a:xfrm>
            <a:off x="4155640" y="5874593"/>
            <a:ext cx="3880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 155 </a:t>
            </a:r>
          </a:p>
          <a:p>
            <a:r>
              <a:rPr lang="en-US" dirty="0"/>
              <a:t>Large particle: 18</a:t>
            </a:r>
          </a:p>
          <a:p>
            <a:r>
              <a:rPr lang="en-US" dirty="0"/>
              <a:t>Exosome: 137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F9834-9C4F-4EDC-83E8-38D168B76491}"/>
              </a:ext>
            </a:extLst>
          </p:cNvPr>
          <p:cNvSpPr txBox="1"/>
          <p:nvPr/>
        </p:nvSpPr>
        <p:spPr>
          <a:xfrm>
            <a:off x="8695221" y="6015289"/>
            <a:ext cx="3435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 50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27FAA-55C9-4528-8D48-C0D812904BD5}"/>
              </a:ext>
            </a:extLst>
          </p:cNvPr>
          <p:cNvSpPr txBox="1"/>
          <p:nvPr/>
        </p:nvSpPr>
        <p:spPr>
          <a:xfrm>
            <a:off x="10501745" y="6475588"/>
            <a:ext cx="2410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31CF52-E185-4871-A8C2-52CED6EC81C0}"/>
              </a:ext>
            </a:extLst>
          </p:cNvPr>
          <p:cNvCxnSpPr/>
          <p:nvPr/>
        </p:nvCxnSpPr>
        <p:spPr>
          <a:xfrm>
            <a:off x="11609770" y="5568189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030182CE-1066-4614-9CA1-D37410A43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9" y="1833954"/>
            <a:ext cx="3862888" cy="3904336"/>
          </a:xfr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F8F958A-ADDF-4A39-B228-1AADF9476655}"/>
              </a:ext>
            </a:extLst>
          </p:cNvPr>
          <p:cNvCxnSpPr/>
          <p:nvPr/>
        </p:nvCxnSpPr>
        <p:spPr>
          <a:xfrm>
            <a:off x="7211942" y="5552007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87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B765-8049-45F6-8558-63DBC0DC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140 (Prediction: Cancer )</a:t>
            </a:r>
          </a:p>
        </p:txBody>
      </p:sp>
      <p:pic>
        <p:nvPicPr>
          <p:cNvPr id="5" name="Content Placeholder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96CAF14F-8365-48CE-994F-59403D678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428" y="1825625"/>
            <a:ext cx="3800110" cy="3840884"/>
          </a:xfrm>
        </p:spPr>
      </p:pic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45F12EAF-2B62-4CEE-9D68-E7CFDF7B1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572" y="1825625"/>
            <a:ext cx="3804148" cy="3840884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4055D52-F5CD-417C-B711-8FE8DB689A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5" r="27237"/>
          <a:stretch/>
        </p:blipFill>
        <p:spPr>
          <a:xfrm>
            <a:off x="0" y="1825625"/>
            <a:ext cx="3625198" cy="35669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3E3D4-3250-43FA-A7ED-B7EE8683E382}"/>
              </a:ext>
            </a:extLst>
          </p:cNvPr>
          <p:cNvSpPr txBox="1"/>
          <p:nvPr/>
        </p:nvSpPr>
        <p:spPr>
          <a:xfrm>
            <a:off x="360218" y="5801446"/>
            <a:ext cx="5200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cancerous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5372F0-3F40-4B4D-A5ED-B9EDB2A809F3}"/>
              </a:ext>
            </a:extLst>
          </p:cNvPr>
          <p:cNvSpPr txBox="1"/>
          <p:nvPr/>
        </p:nvSpPr>
        <p:spPr>
          <a:xfrm>
            <a:off x="4448462" y="5801446"/>
            <a:ext cx="38001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 281 </a:t>
            </a:r>
          </a:p>
          <a:p>
            <a:r>
              <a:rPr lang="en-US" dirty="0"/>
              <a:t>Large particle: 24</a:t>
            </a:r>
          </a:p>
          <a:p>
            <a:r>
              <a:rPr lang="en-US" dirty="0"/>
              <a:t>Exosome: 257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EA1AA-503C-496C-89E9-53FE000876B4}"/>
              </a:ext>
            </a:extLst>
          </p:cNvPr>
          <p:cNvSpPr txBox="1"/>
          <p:nvPr/>
        </p:nvSpPr>
        <p:spPr>
          <a:xfrm>
            <a:off x="8630647" y="5939945"/>
            <a:ext cx="342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 99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EFDB4-4CA0-4D62-93DA-4F4787FA111B}"/>
              </a:ext>
            </a:extLst>
          </p:cNvPr>
          <p:cNvSpPr txBox="1"/>
          <p:nvPr/>
        </p:nvSpPr>
        <p:spPr>
          <a:xfrm>
            <a:off x="10391537" y="6492875"/>
            <a:ext cx="2054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96B8B34-13EB-4691-9DD2-B01C32F01EB4}"/>
              </a:ext>
            </a:extLst>
          </p:cNvPr>
          <p:cNvCxnSpPr/>
          <p:nvPr/>
        </p:nvCxnSpPr>
        <p:spPr>
          <a:xfrm>
            <a:off x="11560619" y="5563276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BD8DCC-58AB-458B-9DC3-AF5120FEFB3E}"/>
              </a:ext>
            </a:extLst>
          </p:cNvPr>
          <p:cNvCxnSpPr/>
          <p:nvPr/>
        </p:nvCxnSpPr>
        <p:spPr>
          <a:xfrm>
            <a:off x="7249164" y="5538692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35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A10AD-2EAA-4418-8465-F20A12077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141 </a:t>
            </a:r>
            <a:r>
              <a:rPr lang="en-US" sz="3600" b="1" dirty="0"/>
              <a:t>(Prediction: Cancer )</a:t>
            </a:r>
            <a:endParaRPr lang="en-US" sz="3600" dirty="0"/>
          </a:p>
        </p:txBody>
      </p:sp>
      <p:pic>
        <p:nvPicPr>
          <p:cNvPr id="5" name="Content Placeholder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DC7717DA-DE2D-4160-97A9-4E3417FB9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696" y="1825625"/>
            <a:ext cx="3824130" cy="3865030"/>
          </a:xfrm>
        </p:spPr>
      </p:pic>
      <p:pic>
        <p:nvPicPr>
          <p:cNvPr id="7" name="Picture 6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97AC4181-8882-45FD-8877-3375C1D0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520" y="1825625"/>
            <a:ext cx="3840438" cy="386503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2123616-87A9-40B9-A72D-FCA508A08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8182"/>
          <a:stretch/>
        </p:blipFill>
        <p:spPr>
          <a:xfrm>
            <a:off x="249042" y="2034764"/>
            <a:ext cx="3266637" cy="3311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B6AC5B-1A5D-44BF-AD9E-5728DCF1E8CB}"/>
              </a:ext>
            </a:extLst>
          </p:cNvPr>
          <p:cNvSpPr txBox="1"/>
          <p:nvPr/>
        </p:nvSpPr>
        <p:spPr>
          <a:xfrm>
            <a:off x="249042" y="6087467"/>
            <a:ext cx="3490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22% response to miRNA-21</a:t>
            </a:r>
          </a:p>
          <a:p>
            <a:r>
              <a:rPr lang="en-US" dirty="0"/>
              <a:t>Looks c</a:t>
            </a:r>
            <a:r>
              <a:rPr lang="en-US" sz="1800" dirty="0"/>
              <a:t>ancerous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7F1749-5CA0-4001-BDD8-6D0CE1BE6641}"/>
              </a:ext>
            </a:extLst>
          </p:cNvPr>
          <p:cNvSpPr txBox="1"/>
          <p:nvPr/>
        </p:nvSpPr>
        <p:spPr>
          <a:xfrm>
            <a:off x="4139381" y="5825592"/>
            <a:ext cx="28415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368  </a:t>
            </a:r>
          </a:p>
          <a:p>
            <a:r>
              <a:rPr lang="en-US" dirty="0"/>
              <a:t>Large particle: 30</a:t>
            </a:r>
          </a:p>
          <a:p>
            <a:r>
              <a:rPr lang="en-US" dirty="0"/>
              <a:t>Exosome: 338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C08393-CD24-4944-BF14-0C3E5478E899}"/>
              </a:ext>
            </a:extLst>
          </p:cNvPr>
          <p:cNvSpPr txBox="1"/>
          <p:nvPr/>
        </p:nvSpPr>
        <p:spPr>
          <a:xfrm>
            <a:off x="8416413" y="5917925"/>
            <a:ext cx="2762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122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71556-E128-4424-90A7-94D3669F1677}"/>
              </a:ext>
            </a:extLst>
          </p:cNvPr>
          <p:cNvSpPr txBox="1"/>
          <p:nvPr/>
        </p:nvSpPr>
        <p:spPr>
          <a:xfrm>
            <a:off x="10461523" y="6410632"/>
            <a:ext cx="2448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43724A-A022-4DF5-98AF-A99ABD595F3C}"/>
              </a:ext>
            </a:extLst>
          </p:cNvPr>
          <p:cNvCxnSpPr/>
          <p:nvPr/>
        </p:nvCxnSpPr>
        <p:spPr>
          <a:xfrm>
            <a:off x="7100343" y="5532888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5CB178-CEA2-46F1-A543-4EFDC1C618B4}"/>
              </a:ext>
            </a:extLst>
          </p:cNvPr>
          <p:cNvCxnSpPr/>
          <p:nvPr/>
        </p:nvCxnSpPr>
        <p:spPr>
          <a:xfrm>
            <a:off x="11325960" y="5519031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24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1960-D8E2-45DF-B4DC-231C27D4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PANORAMA of sample </a:t>
            </a:r>
            <a:r>
              <a:rPr lang="en-US" dirty="0"/>
              <a:t>142 </a:t>
            </a:r>
            <a:r>
              <a:rPr lang="en-US" sz="4000" dirty="0"/>
              <a:t>(Prediction: Cancer )</a:t>
            </a:r>
            <a:endParaRPr lang="en-US" dirty="0"/>
          </a:p>
        </p:txBody>
      </p:sp>
      <p:pic>
        <p:nvPicPr>
          <p:cNvPr id="5" name="Content Placeholder 4" descr="A picture containing outdoor, star, night, outdoor object&#10;&#10;Description automatically generated">
            <a:extLst>
              <a:ext uri="{FF2B5EF4-FFF2-40B4-BE49-F238E27FC236}">
                <a16:creationId xmlns:a16="http://schemas.microsoft.com/office/drawing/2014/main" id="{F10DA7EA-7EF9-47FB-8EB5-30C247547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82" y="1690688"/>
            <a:ext cx="3674563" cy="3702073"/>
          </a:xfrm>
        </p:spPr>
      </p:pic>
      <p:pic>
        <p:nvPicPr>
          <p:cNvPr id="7" name="Picture 6" descr="A picture containing night, star, white, dark&#10;&#10;Description automatically generated">
            <a:extLst>
              <a:ext uri="{FF2B5EF4-FFF2-40B4-BE49-F238E27FC236}">
                <a16:creationId xmlns:a16="http://schemas.microsoft.com/office/drawing/2014/main" id="{C253736D-CA22-4079-B9E0-C6C49B053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53" y="1690688"/>
            <a:ext cx="3674563" cy="371000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B9F8109-9951-438C-B9DD-EE2994B72E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3" r="28977"/>
          <a:stretch/>
        </p:blipFill>
        <p:spPr>
          <a:xfrm>
            <a:off x="328487" y="1801063"/>
            <a:ext cx="3409305" cy="34813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3BA7EE-6863-4E6C-A73F-1954E08CE50E}"/>
              </a:ext>
            </a:extLst>
          </p:cNvPr>
          <p:cNvSpPr txBox="1"/>
          <p:nvPr/>
        </p:nvSpPr>
        <p:spPr>
          <a:xfrm>
            <a:off x="481781" y="5944006"/>
            <a:ext cx="35297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37% response to miRNA-21</a:t>
            </a:r>
          </a:p>
          <a:p>
            <a:r>
              <a:rPr lang="en-US" dirty="0"/>
              <a:t>Looks c</a:t>
            </a:r>
            <a:r>
              <a:rPr lang="en-US" sz="1800" dirty="0"/>
              <a:t>ancerous</a:t>
            </a:r>
            <a:endParaRPr lang="en-US" dirty="0"/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6ED437-E243-41A3-A448-87AC11F87AA6}"/>
              </a:ext>
            </a:extLst>
          </p:cNvPr>
          <p:cNvSpPr txBox="1"/>
          <p:nvPr/>
        </p:nvSpPr>
        <p:spPr>
          <a:xfrm>
            <a:off x="4782503" y="5653152"/>
            <a:ext cx="3409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539  </a:t>
            </a:r>
          </a:p>
          <a:p>
            <a:r>
              <a:rPr lang="en-US" dirty="0"/>
              <a:t>Large particle: 27</a:t>
            </a:r>
          </a:p>
          <a:p>
            <a:r>
              <a:rPr lang="en-US" dirty="0"/>
              <a:t>Exosome: 512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2F9ECF-2289-44AD-8E7C-2C1E41B483B5}"/>
              </a:ext>
            </a:extLst>
          </p:cNvPr>
          <p:cNvSpPr txBox="1"/>
          <p:nvPr/>
        </p:nvSpPr>
        <p:spPr>
          <a:xfrm>
            <a:off x="8573729" y="565315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exosome:153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814432-4C89-46A6-BAB4-9933F10A074D}"/>
              </a:ext>
            </a:extLst>
          </p:cNvPr>
          <p:cNvSpPr txBox="1"/>
          <p:nvPr/>
        </p:nvSpPr>
        <p:spPr>
          <a:xfrm>
            <a:off x="10520516" y="6391816"/>
            <a:ext cx="2045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A258B8-98FD-4B30-A1DB-44573774C1AA}"/>
              </a:ext>
            </a:extLst>
          </p:cNvPr>
          <p:cNvCxnSpPr/>
          <p:nvPr/>
        </p:nvCxnSpPr>
        <p:spPr>
          <a:xfrm>
            <a:off x="7515972" y="529735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06A813-B5E2-4541-92B7-4A87F9D4B1C5}"/>
              </a:ext>
            </a:extLst>
          </p:cNvPr>
          <p:cNvCxnSpPr/>
          <p:nvPr/>
        </p:nvCxnSpPr>
        <p:spPr>
          <a:xfrm>
            <a:off x="11519913" y="5255788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662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EAB62-C067-40CA-878E-639EDEC2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PANORAMA of sample 143 (Prediction: Healthy)</a:t>
            </a:r>
            <a:endParaRPr lang="en-US" sz="4000" dirty="0"/>
          </a:p>
        </p:txBody>
      </p:sp>
      <p:pic>
        <p:nvPicPr>
          <p:cNvPr id="9" name="Content Placeholder 8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D1B4A1D4-AA81-4A38-B6D5-31DD7F614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948" y="1690688"/>
            <a:ext cx="3876146" cy="3892694"/>
          </a:xfr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14D1582-C1EC-45E3-BDF4-15ADFC4E0E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27" r="28409"/>
          <a:stretch/>
        </p:blipFill>
        <p:spPr>
          <a:xfrm>
            <a:off x="28863" y="1690688"/>
            <a:ext cx="3852085" cy="3892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FCC185-8F9F-4C1E-AD8B-A7F85B8864AF}"/>
              </a:ext>
            </a:extLst>
          </p:cNvPr>
          <p:cNvSpPr txBox="1"/>
          <p:nvPr/>
        </p:nvSpPr>
        <p:spPr>
          <a:xfrm>
            <a:off x="235527" y="60152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02123F-94B9-41B6-A465-7B3EEDA48B98}"/>
              </a:ext>
            </a:extLst>
          </p:cNvPr>
          <p:cNvSpPr txBox="1"/>
          <p:nvPr/>
        </p:nvSpPr>
        <p:spPr>
          <a:xfrm>
            <a:off x="4267199" y="5738290"/>
            <a:ext cx="41286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 113 </a:t>
            </a:r>
          </a:p>
          <a:p>
            <a:r>
              <a:rPr lang="en-US" dirty="0"/>
              <a:t>Large particle: 17</a:t>
            </a:r>
          </a:p>
          <a:p>
            <a:r>
              <a:rPr lang="en-US" dirty="0"/>
              <a:t>Exosome: 96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140607-1C9D-4C32-B089-81BA2F5C103A}"/>
              </a:ext>
            </a:extLst>
          </p:cNvPr>
          <p:cNvSpPr txBox="1"/>
          <p:nvPr/>
        </p:nvSpPr>
        <p:spPr>
          <a:xfrm>
            <a:off x="8395854" y="5830623"/>
            <a:ext cx="2673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33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FB85-0402-4C36-8B77-33EC5ADA193F}"/>
              </a:ext>
            </a:extLst>
          </p:cNvPr>
          <p:cNvSpPr txBox="1"/>
          <p:nvPr/>
        </p:nvSpPr>
        <p:spPr>
          <a:xfrm>
            <a:off x="10458955" y="6492875"/>
            <a:ext cx="1842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A4FCF04-AEAE-456B-ACC7-0B565EE451B8}"/>
              </a:ext>
            </a:extLst>
          </p:cNvPr>
          <p:cNvCxnSpPr/>
          <p:nvPr/>
        </p:nvCxnSpPr>
        <p:spPr>
          <a:xfrm>
            <a:off x="7293408" y="5366628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F5FE4A2B-1013-4DD3-986C-7A43572A4A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48" y="1690687"/>
            <a:ext cx="3851414" cy="389269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8E7FF9-D3F6-4BA2-9BE8-39D9A418CF50}"/>
              </a:ext>
            </a:extLst>
          </p:cNvPr>
          <p:cNvCxnSpPr/>
          <p:nvPr/>
        </p:nvCxnSpPr>
        <p:spPr>
          <a:xfrm>
            <a:off x="11522684" y="5459332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337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BB66B-0330-4F86-B521-28501352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PANORAMA of sample 144 (Prediction: Healthy)</a:t>
            </a:r>
            <a:endParaRPr lang="en-US" sz="4000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8E5AD2E-C2B0-4E97-9BA4-71FE61390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9" r="27273"/>
          <a:stretch/>
        </p:blipFill>
        <p:spPr>
          <a:xfrm>
            <a:off x="90048" y="1690688"/>
            <a:ext cx="3860047" cy="38312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A1A48D-016F-416A-8232-D2BFED6516DC}"/>
              </a:ext>
            </a:extLst>
          </p:cNvPr>
          <p:cNvSpPr txBox="1"/>
          <p:nvPr/>
        </p:nvSpPr>
        <p:spPr>
          <a:xfrm>
            <a:off x="374073" y="601528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3C9C1-F062-44E4-B36D-5F23C3C80A71}"/>
              </a:ext>
            </a:extLst>
          </p:cNvPr>
          <p:cNvSpPr txBox="1"/>
          <p:nvPr/>
        </p:nvSpPr>
        <p:spPr>
          <a:xfrm>
            <a:off x="4384962" y="5738290"/>
            <a:ext cx="3422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135  </a:t>
            </a:r>
          </a:p>
          <a:p>
            <a:r>
              <a:rPr lang="en-US" dirty="0"/>
              <a:t>Large particle: 16</a:t>
            </a:r>
          </a:p>
          <a:p>
            <a:r>
              <a:rPr lang="en-US" dirty="0"/>
              <a:t>Exosome: 119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463118-B3DE-4A03-8B20-2368B26F9055}"/>
              </a:ext>
            </a:extLst>
          </p:cNvPr>
          <p:cNvSpPr txBox="1"/>
          <p:nvPr/>
        </p:nvSpPr>
        <p:spPr>
          <a:xfrm>
            <a:off x="8471181" y="5830623"/>
            <a:ext cx="3422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 49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2DDB9-01AF-4360-B970-95C56BED2375}"/>
              </a:ext>
            </a:extLst>
          </p:cNvPr>
          <p:cNvSpPr txBox="1"/>
          <p:nvPr/>
        </p:nvSpPr>
        <p:spPr>
          <a:xfrm>
            <a:off x="10480962" y="6492875"/>
            <a:ext cx="2452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23" name="Content Placeholder 22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6D36DAD8-6B00-4A11-AA04-ECFC06D64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6" y="1812961"/>
            <a:ext cx="3651351" cy="3678659"/>
          </a:xfrm>
        </p:spPr>
      </p:pic>
      <p:pic>
        <p:nvPicPr>
          <p:cNvPr id="25" name="Picture 24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0CF10DDB-5A5B-4602-8473-A98673ED3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45" y="1812961"/>
            <a:ext cx="3632044" cy="367865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7B836A-C108-471B-90A0-B17D8585197B}"/>
              </a:ext>
            </a:extLst>
          </p:cNvPr>
          <p:cNvCxnSpPr/>
          <p:nvPr/>
        </p:nvCxnSpPr>
        <p:spPr>
          <a:xfrm>
            <a:off x="7146627" y="5339589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9BD131-2611-4EA8-8BF2-0D76CAE1A3A8}"/>
              </a:ext>
            </a:extLst>
          </p:cNvPr>
          <p:cNvCxnSpPr/>
          <p:nvPr/>
        </p:nvCxnSpPr>
        <p:spPr>
          <a:xfrm>
            <a:off x="11152632" y="5339589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788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145 (Prediction: Cancer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23%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477  </a:t>
            </a:r>
          </a:p>
          <a:p>
            <a:r>
              <a:rPr lang="en-US" dirty="0"/>
              <a:t>Large particle: 47</a:t>
            </a:r>
          </a:p>
          <a:p>
            <a:r>
              <a:rPr lang="en-US" dirty="0"/>
              <a:t>Exosome: 430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260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D7CFCCF-656B-439F-B7C3-E29F3C0C3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8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543" y="1450447"/>
            <a:ext cx="3828666" cy="3874344"/>
          </a:xfrm>
          <a:prstGeom prst="rect">
            <a:avLst/>
          </a:prstGeom>
        </p:spPr>
      </p:pic>
      <p:pic>
        <p:nvPicPr>
          <p:cNvPr id="8" name="Picture 7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C885C52D-CD2E-4EED-973E-985CD1192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448999"/>
            <a:ext cx="3833215" cy="3874344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4AC7C0A6-A270-4AB2-9DAB-21FCDA1ED1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r="29121"/>
          <a:stretch/>
        </p:blipFill>
        <p:spPr>
          <a:xfrm>
            <a:off x="85071" y="1569844"/>
            <a:ext cx="3724491" cy="387434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F56DB8-559A-4723-9F06-1F4CC5DF01EB}"/>
              </a:ext>
            </a:extLst>
          </p:cNvPr>
          <p:cNvCxnSpPr/>
          <p:nvPr/>
        </p:nvCxnSpPr>
        <p:spPr>
          <a:xfrm>
            <a:off x="7450721" y="5228979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A96244-4D4B-4082-8BF9-82282C7A7E73}"/>
              </a:ext>
            </a:extLst>
          </p:cNvPr>
          <p:cNvCxnSpPr/>
          <p:nvPr/>
        </p:nvCxnSpPr>
        <p:spPr>
          <a:xfrm>
            <a:off x="11521290" y="5228977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81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Blinded Healthy and Breast Cancer Plasma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131-143 Blinded. 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146 (Prediction: Healthy)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2F4DB55-15E6-4A0D-B3A2-EB93D388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4" r="28409"/>
          <a:stretch/>
        </p:blipFill>
        <p:spPr>
          <a:xfrm>
            <a:off x="184209" y="1797899"/>
            <a:ext cx="3663660" cy="3692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 171 </a:t>
            </a:r>
          </a:p>
          <a:p>
            <a:r>
              <a:rPr lang="en-US" dirty="0"/>
              <a:t>Large particle: 13</a:t>
            </a:r>
          </a:p>
          <a:p>
            <a:r>
              <a:rPr lang="en-US" dirty="0"/>
              <a:t>Exosome: 158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 57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23" name="Content Placeholder 2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59A14BB-DCD7-459C-BC97-2309C8369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18" y="1825625"/>
            <a:ext cx="3831282" cy="3868240"/>
          </a:xfrm>
        </p:spPr>
      </p:pic>
      <p:pic>
        <p:nvPicPr>
          <p:cNvPr id="25" name="Picture 24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319B33BC-B074-44BA-937E-665EDE60B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09" y="1825625"/>
            <a:ext cx="3831282" cy="386824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497BC7-32DF-4B92-9DBA-31430FBACBC6}"/>
              </a:ext>
            </a:extLst>
          </p:cNvPr>
          <p:cNvCxnSpPr/>
          <p:nvPr/>
        </p:nvCxnSpPr>
        <p:spPr>
          <a:xfrm>
            <a:off x="11499273" y="5535824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7BAFEA-1D46-4EA0-A38C-4C80C6DA671E}"/>
              </a:ext>
            </a:extLst>
          </p:cNvPr>
          <p:cNvCxnSpPr/>
          <p:nvPr/>
        </p:nvCxnSpPr>
        <p:spPr>
          <a:xfrm>
            <a:off x="7169450" y="5541121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66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147 (Prediction: Healthy)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 287 </a:t>
            </a:r>
          </a:p>
          <a:p>
            <a:r>
              <a:rPr lang="en-US" dirty="0"/>
              <a:t>Large particle: 26</a:t>
            </a:r>
          </a:p>
          <a:p>
            <a:r>
              <a:rPr lang="en-US" dirty="0"/>
              <a:t>Exosome: 261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 60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12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8F83B173-94F9-42F1-89D6-C8332B762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9" r="27686"/>
          <a:stretch/>
        </p:blipFill>
        <p:spPr>
          <a:xfrm>
            <a:off x="0" y="1506994"/>
            <a:ext cx="4091380" cy="4131806"/>
          </a:xfrm>
        </p:spPr>
      </p:pic>
      <p:pic>
        <p:nvPicPr>
          <p:cNvPr id="16" name="Picture 15" descr="A picture containing star, outdoor object, night sky, night&#10;&#10;Description automatically generated">
            <a:extLst>
              <a:ext uri="{FF2B5EF4-FFF2-40B4-BE49-F238E27FC236}">
                <a16:creationId xmlns:a16="http://schemas.microsoft.com/office/drawing/2014/main" id="{677104E6-413C-4756-9182-5191A2316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216" y="1807035"/>
            <a:ext cx="3626637" cy="3685005"/>
          </a:xfrm>
          <a:prstGeom prst="rect">
            <a:avLst/>
          </a:prstGeom>
        </p:spPr>
      </p:pic>
      <p:pic>
        <p:nvPicPr>
          <p:cNvPr id="19" name="Picture 18" descr="A picture containing outdoor, star, outdoor object, slope&#10;&#10;Description automatically generated">
            <a:extLst>
              <a:ext uri="{FF2B5EF4-FFF2-40B4-BE49-F238E27FC236}">
                <a16:creationId xmlns:a16="http://schemas.microsoft.com/office/drawing/2014/main" id="{6888B788-AD8A-4462-BB44-0E04B5216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985" y="1807035"/>
            <a:ext cx="3626637" cy="36576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8894D8-CA4D-4F22-808E-FC53B1ADF712}"/>
              </a:ext>
            </a:extLst>
          </p:cNvPr>
          <p:cNvCxnSpPr/>
          <p:nvPr/>
        </p:nvCxnSpPr>
        <p:spPr>
          <a:xfrm>
            <a:off x="7578545" y="5366628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9B30A4-44A3-4E33-B7EA-D44DB68E0B14}"/>
              </a:ext>
            </a:extLst>
          </p:cNvPr>
          <p:cNvCxnSpPr/>
          <p:nvPr/>
        </p:nvCxnSpPr>
        <p:spPr>
          <a:xfrm>
            <a:off x="11506538" y="5391212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205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PANORAMA of sample 148 (Prediction: Cancer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17%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391893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341   </a:t>
            </a:r>
          </a:p>
          <a:p>
            <a:r>
              <a:rPr lang="en-US" dirty="0"/>
              <a:t>Large particle: 27</a:t>
            </a:r>
          </a:p>
          <a:p>
            <a:r>
              <a:rPr lang="en-US" dirty="0"/>
              <a:t>Exosome: 314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132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249319" y="6504663"/>
            <a:ext cx="1876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 µm</a:t>
            </a:r>
          </a:p>
        </p:txBody>
      </p:sp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A59436D-53ED-40F1-BAC0-BDFE06AB2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48" y="1563993"/>
            <a:ext cx="3686503" cy="3730013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28E3066-5556-4A00-963F-2869A97CF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3" y="1563993"/>
            <a:ext cx="3674871" cy="3730013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92C5983A-C9A9-40F0-84B6-518EBDB9A20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8" r="28461"/>
          <a:stretch/>
        </p:blipFill>
        <p:spPr>
          <a:xfrm>
            <a:off x="187270" y="1798964"/>
            <a:ext cx="3553456" cy="36002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A45EFB-0C4C-4A18-A0B1-1B863ADC9BC4}"/>
              </a:ext>
            </a:extLst>
          </p:cNvPr>
          <p:cNvCxnSpPr/>
          <p:nvPr/>
        </p:nvCxnSpPr>
        <p:spPr>
          <a:xfrm>
            <a:off x="7391728" y="5169982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78F3C33-A024-46AE-AAD8-DBD66AB3143D}"/>
              </a:ext>
            </a:extLst>
          </p:cNvPr>
          <p:cNvCxnSpPr/>
          <p:nvPr/>
        </p:nvCxnSpPr>
        <p:spPr>
          <a:xfrm>
            <a:off x="11521292" y="5150318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51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(149)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192 (Ex: 159; Large: 33)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F36A9DE-4BBF-4675-A1BA-62EBFC74B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8" t="5437" r="29562"/>
          <a:stretch/>
        </p:blipFill>
        <p:spPr>
          <a:xfrm>
            <a:off x="173285" y="1603230"/>
            <a:ext cx="3862063" cy="3797054"/>
          </a:xfrm>
          <a:prstGeom prst="rect">
            <a:avLst/>
          </a:prstGeom>
        </p:spPr>
      </p:pic>
      <p:pic>
        <p:nvPicPr>
          <p:cNvPr id="7" name="Picture 6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FB528D25-4CBB-476C-8AED-8A23D30A2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81" y="1803959"/>
            <a:ext cx="3588762" cy="3596325"/>
          </a:xfrm>
          <a:prstGeom prst="rect">
            <a:avLst/>
          </a:prstGeom>
        </p:spPr>
      </p:pic>
      <p:pic>
        <p:nvPicPr>
          <p:cNvPr id="12" name="Picture 11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1BFF5542-B7E9-45FD-8B00-E3014461D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46" y="1803959"/>
            <a:ext cx="3544132" cy="357426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23757A-2A3C-48CE-89C8-22029F7AFD38}"/>
              </a:ext>
            </a:extLst>
          </p:cNvPr>
          <p:cNvCxnSpPr/>
          <p:nvPr/>
        </p:nvCxnSpPr>
        <p:spPr>
          <a:xfrm>
            <a:off x="11361748" y="526801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96B6E9-DFBC-4779-906C-DE169617A329}"/>
              </a:ext>
            </a:extLst>
          </p:cNvPr>
          <p:cNvCxnSpPr/>
          <p:nvPr/>
        </p:nvCxnSpPr>
        <p:spPr>
          <a:xfrm>
            <a:off x="7540875" y="526801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5B99BFF-39C6-4327-97F6-447AAE882D57}"/>
              </a:ext>
            </a:extLst>
          </p:cNvPr>
          <p:cNvSpPr txBox="1"/>
          <p:nvPr/>
        </p:nvSpPr>
        <p:spPr>
          <a:xfrm>
            <a:off x="3832481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764895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7" y="129063"/>
            <a:ext cx="11754375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(150)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144 (Ex: 121; Large: 23)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56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63F05B-E6D9-4618-ABB4-B6EA288171C0}"/>
              </a:ext>
            </a:extLst>
          </p:cNvPr>
          <p:cNvSpPr txBox="1"/>
          <p:nvPr/>
        </p:nvSpPr>
        <p:spPr>
          <a:xfrm>
            <a:off x="3832481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(5-35)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B86B969-0AA8-4173-AE3B-57B7DE79F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5" t="3870" r="29330"/>
          <a:stretch/>
        </p:blipFill>
        <p:spPr>
          <a:xfrm>
            <a:off x="127377" y="1778837"/>
            <a:ext cx="3705104" cy="3689777"/>
          </a:xfrm>
          <a:prstGeom prst="rect">
            <a:avLst/>
          </a:prstGeom>
        </p:spPr>
      </p:pic>
      <p:pic>
        <p:nvPicPr>
          <p:cNvPr id="9" name="Picture 8" descr="Stars in the sky&#10;&#10;Description automatically generated with low confidence">
            <a:extLst>
              <a:ext uri="{FF2B5EF4-FFF2-40B4-BE49-F238E27FC236}">
                <a16:creationId xmlns:a16="http://schemas.microsoft.com/office/drawing/2014/main" id="{E32B74FE-2776-4766-8008-94894B69C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718" y="1843826"/>
            <a:ext cx="3457889" cy="3505609"/>
          </a:xfrm>
          <a:prstGeom prst="rect">
            <a:avLst/>
          </a:prstGeom>
        </p:spPr>
      </p:pic>
      <p:pic>
        <p:nvPicPr>
          <p:cNvPr id="17" name="Picture 1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789607FD-639C-475B-AC14-8ABF4C01A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387" y="1843826"/>
            <a:ext cx="3461559" cy="350560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28DEC4-2ECC-4719-BC4A-C66677BA02A9}"/>
              </a:ext>
            </a:extLst>
          </p:cNvPr>
          <p:cNvCxnSpPr/>
          <p:nvPr/>
        </p:nvCxnSpPr>
        <p:spPr>
          <a:xfrm>
            <a:off x="11156806" y="523030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B38AA61-C048-4419-B853-5E2C7D88BA47}"/>
              </a:ext>
            </a:extLst>
          </p:cNvPr>
          <p:cNvCxnSpPr/>
          <p:nvPr/>
        </p:nvCxnSpPr>
        <p:spPr>
          <a:xfrm>
            <a:off x="7300366" y="523030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2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D59EECD3-945A-4F2A-B765-54BAE7F52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02" y="2274560"/>
            <a:ext cx="3409108" cy="3444558"/>
          </a:xfrm>
          <a:prstGeom prst="rect">
            <a:avLst/>
          </a:prstGeom>
        </p:spPr>
      </p:pic>
      <p:pic>
        <p:nvPicPr>
          <p:cNvPr id="4" name="Picture 3" descr="A picture containing star, outdoor object, night sky, dark&#10;&#10;Description automatically generated">
            <a:extLst>
              <a:ext uri="{FF2B5EF4-FFF2-40B4-BE49-F238E27FC236}">
                <a16:creationId xmlns:a16="http://schemas.microsoft.com/office/drawing/2014/main" id="{603F1A8D-8D9D-4690-A804-884AC7E6C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3279"/>
            <a:ext cx="3409108" cy="344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151 (Prediction: Cancer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398 (Ex: 329; Large: 69)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2651983-7F92-48E4-AA48-E5F395BED3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35" t="17617" r="58942" b="10061"/>
          <a:stretch/>
        </p:blipFill>
        <p:spPr>
          <a:xfrm>
            <a:off x="354106" y="2216824"/>
            <a:ext cx="4157736" cy="344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81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4D9088FB-00A4-409A-A5FC-F86450831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749" y="2337125"/>
            <a:ext cx="3403129" cy="3444558"/>
          </a:xfrm>
          <a:prstGeom prst="rect">
            <a:avLst/>
          </a:prstGeom>
        </p:spPr>
      </p:pic>
      <p:pic>
        <p:nvPicPr>
          <p:cNvPr id="3" name="Picture 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C41C241F-3CA7-4114-A700-002BF3E2D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7125"/>
            <a:ext cx="3403129" cy="3444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152 (Prediction: Cancer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608 (Ex: 421; Large: 187)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755410-4B6C-406E-A531-5750EB35C6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32" t="16809" r="58942" b="12251"/>
          <a:stretch/>
        </p:blipFill>
        <p:spPr>
          <a:xfrm>
            <a:off x="94672" y="2153393"/>
            <a:ext cx="4441879" cy="37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04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E96C2E0-F4E6-4F88-ACBF-FC229BA5F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276" y="2337125"/>
            <a:ext cx="3403129" cy="3450477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9F69F2CB-C4E5-49B5-A9AE-B7125B458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189" y="2337125"/>
            <a:ext cx="3403129" cy="34504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153 (Prediction: Cancer 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slightly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624 (Ex: 524; Large: 100)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09F3A4-DA8B-4FF3-B3BA-1D563E8FE0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t="15955" r="57981" b="12821"/>
          <a:stretch/>
        </p:blipFill>
        <p:spPr>
          <a:xfrm>
            <a:off x="269631" y="2141668"/>
            <a:ext cx="4352060" cy="354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908EE396-C5A9-4254-AE81-5CF52B083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322" y="2301924"/>
            <a:ext cx="3398438" cy="3433777"/>
          </a:xfrm>
          <a:prstGeom prst="rect">
            <a:avLst/>
          </a:prstGeom>
        </p:spPr>
      </p:pic>
      <p:pic>
        <p:nvPicPr>
          <p:cNvPr id="5" name="Picture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6212BCAF-9C34-4956-A45F-8FD75013F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613" y="2295630"/>
            <a:ext cx="3398437" cy="34337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68752" y="167386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300 (Ex: 238; Large: 62)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03613" y="1639202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00B1D-DEB1-44D0-AA8A-A8C48A7B4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34" t="16551" r="58270" b="9649"/>
          <a:stretch/>
        </p:blipFill>
        <p:spPr>
          <a:xfrm>
            <a:off x="173677" y="2295629"/>
            <a:ext cx="4149056" cy="343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2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ature, white, night&#10;&#10;Description automatically generated">
            <a:extLst>
              <a:ext uri="{FF2B5EF4-FFF2-40B4-BE49-F238E27FC236}">
                <a16:creationId xmlns:a16="http://schemas.microsoft.com/office/drawing/2014/main" id="{01865C03-6350-4491-A8BD-A9805F350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8" y="2299743"/>
            <a:ext cx="3398438" cy="3428093"/>
          </a:xfrm>
          <a:prstGeom prst="rect">
            <a:avLst/>
          </a:prstGeom>
        </p:spPr>
      </p:pic>
      <p:pic>
        <p:nvPicPr>
          <p:cNvPr id="5" name="Picture 4" descr="A picture containing outdoor, star, outdoor object, dark&#10;&#10;Description automatically generated">
            <a:extLst>
              <a:ext uri="{FF2B5EF4-FFF2-40B4-BE49-F238E27FC236}">
                <a16:creationId xmlns:a16="http://schemas.microsoft.com/office/drawing/2014/main" id="{30FB45E5-D2DC-4E00-B160-3A34A1F5B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1924"/>
            <a:ext cx="3409973" cy="3433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exceeds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17 % response to miRNA-21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155(Prediction: Cancer)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2381(Ex: 2133; Large:248)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7D8E4E-DD61-46C5-A1F4-00EF1CCD18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62" t="18449" r="59135" b="13105"/>
          <a:stretch/>
        </p:blipFill>
        <p:spPr>
          <a:xfrm>
            <a:off x="0" y="2299743"/>
            <a:ext cx="4622611" cy="35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5DAE906C-D953-4554-907C-6CECFE39E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18" y="2301924"/>
            <a:ext cx="3404274" cy="3433774"/>
          </a:xfrm>
          <a:prstGeom prst="rect">
            <a:avLst/>
          </a:prstGeom>
        </p:spPr>
      </p:pic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41EE31A-4219-487A-BBA8-3D9E3F57A7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6" y="2301924"/>
            <a:ext cx="3398435" cy="3433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131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125 (Ex: 119 ; Large: 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(27-34)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4F6DF-995C-4370-AF15-68A95C513E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20" t="19138" r="57884" b="11076"/>
          <a:stretch/>
        </p:blipFill>
        <p:spPr>
          <a:xfrm>
            <a:off x="579656" y="2487601"/>
            <a:ext cx="4119133" cy="32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11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ECABB660-B815-4A97-812A-2E84FB706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5630"/>
            <a:ext cx="3398437" cy="3433776"/>
          </a:xfrm>
          <a:prstGeom prst="rect">
            <a:avLst/>
          </a:prstGeom>
        </p:spPr>
      </p:pic>
      <p:pic>
        <p:nvPicPr>
          <p:cNvPr id="19" name="Picture 18" descr="A picture containing white, outdoor object, star, night&#10;&#10;Description automatically generated">
            <a:extLst>
              <a:ext uri="{FF2B5EF4-FFF2-40B4-BE49-F238E27FC236}">
                <a16:creationId xmlns:a16="http://schemas.microsoft.com/office/drawing/2014/main" id="{ADFC3F75-6110-479B-9BBE-75B4AFB0E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8" y="2301924"/>
            <a:ext cx="3398437" cy="34337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1358 (Ex: 1113 ; Large: 245)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70DB5-4828-4316-9905-6200A7079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23" t="17145" r="58846" b="11077"/>
          <a:stretch/>
        </p:blipFill>
        <p:spPr>
          <a:xfrm>
            <a:off x="349204" y="2295630"/>
            <a:ext cx="4157425" cy="343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4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7BD287A1-6442-4C5F-9C8B-8F3A9F1E2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41729"/>
            <a:ext cx="3409971" cy="3445430"/>
          </a:xfrm>
          <a:prstGeom prst="rect">
            <a:avLst/>
          </a:prstGeom>
        </p:spPr>
      </p:pic>
      <p:pic>
        <p:nvPicPr>
          <p:cNvPr id="7" name="Picture 6" descr="A picture containing night, outdoor object, star, dark&#10;&#10;Description automatically generated">
            <a:extLst>
              <a:ext uri="{FF2B5EF4-FFF2-40B4-BE49-F238E27FC236}">
                <a16:creationId xmlns:a16="http://schemas.microsoft.com/office/drawing/2014/main" id="{151647FA-83E9-438B-8918-5F20505FC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81" y="2241729"/>
            <a:ext cx="3409971" cy="3445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3 % response to miRNA-21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157 (Prediction: Cancer)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1501 (Ex: 1321; Large:180)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Count:439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DF3F82D-9233-400E-8B4D-60B12D516E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19" t="17675" r="58558" b="12251"/>
          <a:stretch/>
        </p:blipFill>
        <p:spPr>
          <a:xfrm>
            <a:off x="480986" y="2301924"/>
            <a:ext cx="4126856" cy="331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22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than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158 (Prediction: Cancer)</a:t>
            </a:r>
          </a:p>
        </p:txBody>
      </p:sp>
      <p:pic>
        <p:nvPicPr>
          <p:cNvPr id="19" name="Picture 18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4F9E50D7-3D7A-4695-9D9F-4CC79CE41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2" y="2382476"/>
            <a:ext cx="3398439" cy="3433778"/>
          </a:xfrm>
          <a:prstGeom prst="rect">
            <a:avLst/>
          </a:prstGeom>
        </p:spPr>
      </p:pic>
      <p:pic>
        <p:nvPicPr>
          <p:cNvPr id="20" name="Picture 1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E6C3175-2ACD-404E-8A68-8844F9E67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82477"/>
            <a:ext cx="3398438" cy="3433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629  (Ex: 568; Large: 61)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6D64A09-E46D-4B58-BAF0-18D9D2B91D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t="18224" r="58875" b="11076"/>
          <a:stretch/>
        </p:blipFill>
        <p:spPr>
          <a:xfrm>
            <a:off x="427740" y="2460490"/>
            <a:ext cx="3743233" cy="31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8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outdoor object, light, dark&#10;&#10;Description automatically generated">
            <a:extLst>
              <a:ext uri="{FF2B5EF4-FFF2-40B4-BE49-F238E27FC236}">
                <a16:creationId xmlns:a16="http://schemas.microsoft.com/office/drawing/2014/main" id="{D3DB92A7-A029-4B39-8133-DD31FEF9E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04" y="2362304"/>
            <a:ext cx="3392690" cy="3433849"/>
          </a:xfrm>
          <a:prstGeom prst="rect">
            <a:avLst/>
          </a:prstGeom>
        </p:spPr>
      </p:pic>
      <p:pic>
        <p:nvPicPr>
          <p:cNvPr id="3" name="Picture 2" descr="A picture containing white, outdoor object, night sky&#10;&#10;Description automatically generated">
            <a:extLst>
              <a:ext uri="{FF2B5EF4-FFF2-40B4-BE49-F238E27FC236}">
                <a16:creationId xmlns:a16="http://schemas.microsoft.com/office/drawing/2014/main" id="{71EFD6B5-CD7C-4F37-895D-C79F5740F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167" y="2362304"/>
            <a:ext cx="3392619" cy="34338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159 (Prediction: Cancer)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982851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3335 (Ex: 2809; Large: 526)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1682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481204" y="562504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BD5F2E-3540-4C17-A69C-5D71EFDB9677}"/>
              </a:ext>
            </a:extLst>
          </p:cNvPr>
          <p:cNvCxnSpPr>
            <a:cxnSpLocks/>
          </p:cNvCxnSpPr>
          <p:nvPr/>
        </p:nvCxnSpPr>
        <p:spPr>
          <a:xfrm>
            <a:off x="7881736" y="562504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9F970C9-0E30-4442-9C95-71AF2477F477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higher than CI of stage 1 (950-1558) </a:t>
            </a:r>
          </a:p>
          <a:p>
            <a:r>
              <a:rPr lang="en-US" dirty="0"/>
              <a:t>              	             After wash count higher than CI stage 1 (151-370) 	</a:t>
            </a:r>
          </a:p>
          <a:p>
            <a:r>
              <a:rPr lang="en-US" dirty="0"/>
              <a:t>Note: 20 % response to miRNA-21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46E8B-A268-4897-8948-F314599DE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3" t="17592" r="58604" b="8209"/>
          <a:stretch/>
        </p:blipFill>
        <p:spPr>
          <a:xfrm>
            <a:off x="551735" y="2337125"/>
            <a:ext cx="4046842" cy="339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5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85786759-741A-4FF7-9740-8907C7254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3685"/>
            <a:ext cx="3398438" cy="3445721"/>
          </a:xfrm>
          <a:prstGeom prst="rect">
            <a:avLst/>
          </a:prstGeom>
        </p:spPr>
      </p:pic>
      <p:pic>
        <p:nvPicPr>
          <p:cNvPr id="3" name="Picture 2" descr="A picture containing white, black&#10;&#10;Description automatically generated">
            <a:extLst>
              <a:ext uri="{FF2B5EF4-FFF2-40B4-BE49-F238E27FC236}">
                <a16:creationId xmlns:a16="http://schemas.microsoft.com/office/drawing/2014/main" id="{F3743F7F-950C-4746-89C8-6476375B0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910" y="2296963"/>
            <a:ext cx="3398437" cy="34457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160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442 (Ex: 246 ; Large: 196)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AC0CF-5547-4B77-A6EB-BBFCE2603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94" t="13426" r="58280" b="9205"/>
          <a:stretch/>
        </p:blipFill>
        <p:spPr>
          <a:xfrm>
            <a:off x="125150" y="1931141"/>
            <a:ext cx="4470279" cy="38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65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utdoor object, white, star&#10;&#10;Description automatically generated">
            <a:extLst>
              <a:ext uri="{FF2B5EF4-FFF2-40B4-BE49-F238E27FC236}">
                <a16:creationId xmlns:a16="http://schemas.microsoft.com/office/drawing/2014/main" id="{BDE6AA61-13FE-4118-9DA1-285EC0B8E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212" y="2283281"/>
            <a:ext cx="3409106" cy="3444556"/>
          </a:xfrm>
          <a:prstGeom prst="rect">
            <a:avLst/>
          </a:prstGeom>
        </p:spPr>
      </p:pic>
      <p:pic>
        <p:nvPicPr>
          <p:cNvPr id="7" name="Picture 6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B4404CA3-5616-40BC-8735-AFCAE994C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83281"/>
            <a:ext cx="3409106" cy="3444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161 (Prediction: Cancer)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slightly lower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0973E-FC49-459C-A619-506296D985ED}"/>
              </a:ext>
            </a:extLst>
          </p:cNvPr>
          <p:cNvSpPr txBox="1"/>
          <p:nvPr/>
        </p:nvSpPr>
        <p:spPr>
          <a:xfrm>
            <a:off x="4725310" y="1690794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899 (Ex: 729; Large: 170)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F1920F-6AB6-47BD-AB0B-4C5E94DC784D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FB3CC7-5243-4AA8-8646-D504C1DF413B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9EC3F8-96C7-4B89-93D1-9D140618DD30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2DDC5F-3D9E-46A7-891D-B641A2B8BF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19" t="17830" r="58281" b="10060"/>
          <a:stretch/>
        </p:blipFill>
        <p:spPr>
          <a:xfrm>
            <a:off x="113580" y="2228788"/>
            <a:ext cx="4246034" cy="344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0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73E056F8-51AF-4B8C-A6A8-DE1DEAE5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883" y="2301924"/>
            <a:ext cx="3398436" cy="3433775"/>
          </a:xfrm>
          <a:prstGeom prst="rect">
            <a:avLst/>
          </a:prstGeom>
        </p:spPr>
      </p:pic>
      <p:pic>
        <p:nvPicPr>
          <p:cNvPr id="6" name="Picture 5" descr="A firework in the sky&#10;&#10;Description automatically generated with low confidence">
            <a:extLst>
              <a:ext uri="{FF2B5EF4-FFF2-40B4-BE49-F238E27FC236}">
                <a16:creationId xmlns:a16="http://schemas.microsoft.com/office/drawing/2014/main" id="{1BCB967D-D08C-448B-88D0-542554926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12" y="2301924"/>
            <a:ext cx="3398435" cy="3433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96 (Ex: 82 ; Large: 14)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(27-34)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6757A-F26C-4701-A6C6-32F065D343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62" t="17698" r="63749" b="41040"/>
          <a:stretch/>
        </p:blipFill>
        <p:spPr>
          <a:xfrm>
            <a:off x="269630" y="1822937"/>
            <a:ext cx="4091354" cy="372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1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night, dark&#10;&#10;Description automatically generated">
            <a:extLst>
              <a:ext uri="{FF2B5EF4-FFF2-40B4-BE49-F238E27FC236}">
                <a16:creationId xmlns:a16="http://schemas.microsoft.com/office/drawing/2014/main" id="{2DDCB5FB-E38B-4231-8BAB-005F35579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717" y="2395198"/>
            <a:ext cx="3392628" cy="3439666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41918577-3C38-4009-8FC6-3E537F615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95198"/>
            <a:ext cx="3398437" cy="34396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1690 (Ex: 1509; Large: 181)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higher than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55 %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6210D-4711-433A-8ECB-9F6652B96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3" t="16408" r="58750" b="10316"/>
          <a:stretch/>
        </p:blipFill>
        <p:spPr>
          <a:xfrm>
            <a:off x="275122" y="2287185"/>
            <a:ext cx="4206960" cy="35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1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white, outdoor object&#10;&#10;Description automatically generated">
            <a:extLst>
              <a:ext uri="{FF2B5EF4-FFF2-40B4-BE49-F238E27FC236}">
                <a16:creationId xmlns:a16="http://schemas.microsoft.com/office/drawing/2014/main" id="{11D93614-1A9A-4323-9BB1-CAEBA7B2B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77" y="2333256"/>
            <a:ext cx="3399087" cy="3440467"/>
          </a:xfrm>
          <a:prstGeom prst="rect">
            <a:avLst/>
          </a:prstGeom>
        </p:spPr>
      </p:pic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2168F3B-AA5A-42B2-9B4A-529BC6B9F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43769"/>
            <a:ext cx="3398437" cy="34404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938 (Ex: 737; Large: 201)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matches than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15 %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EC436-A3EB-40EA-84DB-3128F56EA2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96" t="18780" r="62742" b="40741"/>
          <a:stretch/>
        </p:blipFill>
        <p:spPr>
          <a:xfrm>
            <a:off x="372972" y="2429458"/>
            <a:ext cx="4321949" cy="344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6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40CC3036-37C7-4683-8E63-23ACA4D2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53" y="2312215"/>
            <a:ext cx="3398437" cy="3433776"/>
          </a:xfrm>
          <a:prstGeom prst="rect">
            <a:avLst/>
          </a:prstGeom>
        </p:spPr>
      </p:pic>
      <p:pic>
        <p:nvPicPr>
          <p:cNvPr id="7" name="Picture 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CE3E2A7-C0F6-458F-AEAC-CD72174C2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8" y="2312215"/>
            <a:ext cx="3398437" cy="34337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125 (Ex: 119 ; Large: 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(27-34)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2A05A3-3449-4BCA-BBC6-95096F0986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00" t="18532" r="62960" b="39886"/>
          <a:stretch/>
        </p:blipFill>
        <p:spPr>
          <a:xfrm>
            <a:off x="234461" y="2169347"/>
            <a:ext cx="4342922" cy="35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90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40CC3036-37C7-4683-8E63-23ACA4D2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453" y="2312215"/>
            <a:ext cx="3398437" cy="3433776"/>
          </a:xfrm>
          <a:prstGeom prst="rect">
            <a:avLst/>
          </a:prstGeom>
        </p:spPr>
      </p:pic>
      <p:pic>
        <p:nvPicPr>
          <p:cNvPr id="7" name="Picture 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CE3E2A7-C0F6-458F-AEAC-CD72174C2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8" y="2312215"/>
            <a:ext cx="3398437" cy="34337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61077" y="1682817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139 (Ex: 89 ; Large: 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matches CI Healthy (27-34)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35E64F-AB28-46DD-A7CB-E695CF5BB1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77" t="18532" r="62960" b="40171"/>
          <a:stretch/>
        </p:blipFill>
        <p:spPr>
          <a:xfrm>
            <a:off x="374110" y="2295245"/>
            <a:ext cx="4076118" cy="345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57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FC1B90E-FD6F-4BE2-A4A0-627FBD634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662" y="2295744"/>
            <a:ext cx="3398438" cy="3433777"/>
          </a:xfrm>
          <a:prstGeom prst="rect">
            <a:avLst/>
          </a:prstGeom>
        </p:spPr>
      </p:pic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5BF59D29-44C4-4168-9BE4-90C58EB5E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1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4059"/>
            <a:ext cx="3398438" cy="34337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61077" y="1682817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420 (Ex: 285 ; Large: 135)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slightly higher CI Healthy (27-34)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36ED3-60DB-4E93-A2E4-E1AC9AA9EC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20" t="15954" r="58654" b="12535"/>
          <a:stretch/>
        </p:blipFill>
        <p:spPr>
          <a:xfrm>
            <a:off x="237929" y="2329148"/>
            <a:ext cx="4087885" cy="34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1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9162</TotalTime>
  <Words>2175</Words>
  <Application>Microsoft Office PowerPoint</Application>
  <PresentationFormat>Widescreen</PresentationFormat>
  <Paragraphs>404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Blind Test Healthy vs Breast Cancer Plasma Samples based on Exosome count using PANORAMA</vt:lpstr>
      <vt:lpstr>Experimental Details for Blinded Healthy and Breast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Unblinding</vt:lpstr>
      <vt:lpstr>Experimental Details for Blinded Prostate Plasma Samples (Set 0514)</vt:lpstr>
      <vt:lpstr>PowerPoint Presentation</vt:lpstr>
      <vt:lpstr>PANORAMA of sample 139 (Prediction: Healthy)</vt:lpstr>
      <vt:lpstr>PANORAMA of sample 140 (Prediction: Cancer )</vt:lpstr>
      <vt:lpstr>PANORAMA of sample 141 (Prediction: Cancer )</vt:lpstr>
      <vt:lpstr>PANORAMA of sample 142 (Prediction: Cancer )</vt:lpstr>
      <vt:lpstr>PANORAMA of sample 143 (Prediction: Healthy)</vt:lpstr>
      <vt:lpstr>PANORAMA of sample 144 (Prediction: Healthy)</vt:lpstr>
      <vt:lpstr>PANORAMA of sample 145 (Prediction: Cancer )</vt:lpstr>
      <vt:lpstr>PANORAMA of sample 146 (Prediction: Healthy)</vt:lpstr>
      <vt:lpstr>PANORAMA of sample 147 (Prediction: Healthy)</vt:lpstr>
      <vt:lpstr>PANORAMA of sample 148 (Prediction: Cancer )</vt:lpstr>
      <vt:lpstr>Image of Detected Particles via PANORAMA (149)</vt:lpstr>
      <vt:lpstr>Image of Detected Particles via PANORAMA (150)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Test Healthy vs Breast Cancer Plasma Samples based on Exosome count using PANORAMA</dc:title>
  <dc:creator>nareg ohannesian</dc:creator>
  <cp:lastModifiedBy>Sadman Mallick</cp:lastModifiedBy>
  <cp:revision>123</cp:revision>
  <dcterms:created xsi:type="dcterms:W3CDTF">2022-04-04T15:12:34Z</dcterms:created>
  <dcterms:modified xsi:type="dcterms:W3CDTF">2024-02-25T22:38:57Z</dcterms:modified>
</cp:coreProperties>
</file>